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0BEEAE4E-DE6C-4C84-BA7D-580CF7ED26A1}">
          <p14:sldIdLst>
            <p14:sldId id="256"/>
            <p14:sldId id="257"/>
            <p14:sldId id="258"/>
          </p14:sldIdLst>
        </p14:section>
        <p14:section name="edge-gram" id="{3E8D561D-BA28-41F1-8A66-16373F1774F5}">
          <p14:sldIdLst>
            <p14:sldId id="259"/>
            <p14:sldId id="260"/>
            <p14:sldId id="261"/>
            <p14:sldId id="262"/>
          </p14:sldIdLst>
        </p14:section>
        <p14:section name="n-gram" id="{AA7D80DE-C2E0-48ED-8CDE-12345B3F47F4}">
          <p14:sldIdLst>
            <p14:sldId id="263"/>
            <p14:sldId id="264"/>
            <p14:sldId id="265"/>
          </p14:sldIdLst>
        </p14:section>
        <p14:section name="SUGGESTERS" id="{E3CDCB2B-E3D3-42D0-A8A8-4822E0397656}">
          <p14:sldIdLst>
            <p14:sldId id="266"/>
          </p14:sldIdLst>
        </p14:section>
        <p14:section name="INDEX İŞLEMİ" id="{AB29E038-0823-4AAC-B6AC-8D8A4F29BA1D}">
          <p14:sldIdLst>
            <p14:sldId id="267"/>
            <p14:sldId id="268"/>
            <p14:sldId id="269"/>
            <p14:sldId id="270"/>
            <p14:sldId id="271"/>
          </p14:sldIdLst>
        </p14:section>
        <p14:section name="veri ekleme" id="{4A9E2C39-1411-4A86-BC34-95E7C662BA65}">
          <p14:sldIdLst>
            <p14:sldId id="272"/>
          </p14:sldIdLst>
        </p14:section>
        <p14:section name="autocomplete ile arama" id="{AD216029-F50F-4BA7-9498-4CA11C9CCFA8}">
          <p14:sldIdLst>
            <p14:sldId id="273"/>
            <p14:sldId id="274"/>
          </p14:sldIdLst>
        </p14:section>
        <p14:section name="ES YE VERİ YÜKLEME" id="{BFCBFAA4-B1AD-416F-B7D9-0A59ACB1A6BF}">
          <p14:sldIdLst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API ( WEB SERVICE )" id="{3BD1B536-AC9F-4E21-B939-E5D8B33D1657}">
          <p14:sldIdLst>
            <p14:sldId id="281"/>
            <p14:sldId id="282"/>
          </p14:sldIdLst>
        </p14:section>
        <p14:section name="controller ve testi" id="{AF23AF0C-465C-4C1C-A96E-913ED997D265}">
          <p14:sldIdLst>
            <p14:sldId id="283"/>
          </p14:sldIdLst>
        </p14:section>
        <p14:section name="service ve testi" id="{4F0DE5D0-14CE-4C56-9001-F37DEFFA2C48}">
          <p14:sldIdLst>
            <p14:sldId id="284"/>
            <p14:sldId id="285"/>
          </p14:sldIdLst>
        </p14:section>
        <p14:section name="es bağlantısı" id="{A24CC63A-C996-4E94-BA01-F3A52305E3E3}">
          <p14:sldIdLst>
            <p14:sldId id="286"/>
            <p14:sldId id="288"/>
            <p14:sldId id="287"/>
            <p14:sldId id="289"/>
            <p14:sldId id="290"/>
          </p14:sldIdLst>
        </p14:section>
        <p14:section name="front end için veri yapısı" id="{48A750B6-403D-4982-89D4-D05F848D2428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FRONT END KISMI" id="{DCEEE60C-7017-470C-8F34-1D257642EDA4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14.12.2020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4D88839-43FF-4BD6-BBBA-9BD9534AB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551A227-521B-4E7B-9ACE-0B674B9A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729DD4A-D0DF-4023-BB12-65A78376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169F4D4-375E-4683-9ACB-BBCDCCFAAD6B}"/>
              </a:ext>
            </a:extLst>
          </p:cNvPr>
          <p:cNvSpPr txBox="1"/>
          <p:nvPr/>
        </p:nvSpPr>
        <p:spPr>
          <a:xfrm>
            <a:off x="98474" y="829994"/>
            <a:ext cx="1060578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tr-TR" dirty="0" err="1"/>
              <a:t>Autocomplet</a:t>
            </a:r>
            <a:r>
              <a:rPr lang="tr-TR" dirty="0"/>
              <a:t> gibidir. </a:t>
            </a:r>
            <a:r>
              <a:rPr lang="tr-TR" dirty="0" err="1"/>
              <a:t>Aoutocompletelerden</a:t>
            </a:r>
            <a:r>
              <a:rPr lang="tr-TR" dirty="0"/>
              <a:t> ayıran özelliği bir </a:t>
            </a:r>
            <a:r>
              <a:rPr lang="tr-TR" dirty="0" err="1"/>
              <a:t>suggester</a:t>
            </a:r>
            <a:r>
              <a:rPr lang="tr-TR" dirty="0"/>
              <a:t> içerisinde farklı </a:t>
            </a:r>
            <a:r>
              <a:rPr lang="tr-TR" dirty="0" err="1"/>
              <a:t>fieldlar</a:t>
            </a:r>
            <a:r>
              <a:rPr lang="tr-TR" dirty="0"/>
              <a:t> verilebilmektedir.</a:t>
            </a:r>
          </a:p>
        </p:txBody>
      </p:sp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C064803-277A-4AE7-8CE1-4E48C8E807D3}"/>
              </a:ext>
            </a:extLst>
          </p:cNvPr>
          <p:cNvSpPr txBox="1"/>
          <p:nvPr/>
        </p:nvSpPr>
        <p:spPr>
          <a:xfrm>
            <a:off x="225084" y="323557"/>
            <a:ext cx="77090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Elasticsearch</a:t>
            </a:r>
            <a:r>
              <a:rPr lang="tr-TR" dirty="0"/>
              <a:t> te </a:t>
            </a:r>
            <a:r>
              <a:rPr lang="tr-TR" dirty="0" err="1"/>
              <a:t>autocomplete</a:t>
            </a:r>
            <a:r>
              <a:rPr lang="tr-TR" dirty="0"/>
              <a:t> oluşturmak için öncelikle INDEX oluşturmamız gerekir. </a:t>
            </a:r>
          </a:p>
          <a:p>
            <a:endParaRPr lang="tr-TR" dirty="0"/>
          </a:p>
          <a:p>
            <a:r>
              <a:rPr lang="tr-TR" dirty="0"/>
              <a:t>Index içerisinde de SETTINGS ayarlarını vermemiz gerekir.</a:t>
            </a:r>
          </a:p>
          <a:p>
            <a:endParaRPr lang="tr-TR" dirty="0"/>
          </a:p>
          <a:p>
            <a:r>
              <a:rPr lang="tr-TR" dirty="0"/>
              <a:t>Bunun için POSTMAN dan </a:t>
            </a:r>
          </a:p>
          <a:p>
            <a:endParaRPr lang="tr-TR" dirty="0"/>
          </a:p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autocompletetest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adresine PUT 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isteği göndermemiz gerekir.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Body/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raw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/JSON kısmından yandaki ayarları vermemiz gerekir.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 err="1">
                <a:solidFill>
                  <a:srgbClr val="505050"/>
                </a:solidFill>
                <a:latin typeface="OpenSans"/>
              </a:rPr>
              <a:t>Send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işlemi yaptığımızda eğer başarılı ise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aşağıdaki sonuç döner.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2F530B6-3618-41F8-8C82-EBD76DA68101}"/>
              </a:ext>
            </a:extLst>
          </p:cNvPr>
          <p:cNvSpPr txBox="1"/>
          <p:nvPr/>
        </p:nvSpPr>
        <p:spPr>
          <a:xfrm>
            <a:off x="8230774" y="323557"/>
            <a:ext cx="396122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analysis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autocomplete_filter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edge_ngram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"min_gram"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"max_gram"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endParaRPr lang="tr-T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autocomplete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custom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lowercase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autocomplete_filter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]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"search_</a:t>
            </a:r>
            <a:r>
              <a:rPr lang="tr-TR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tr-T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tr-T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AAA2560-27D9-4B2E-9F05-E5310B0B3278}"/>
              </a:ext>
            </a:extLst>
          </p:cNvPr>
          <p:cNvSpPr txBox="1"/>
          <p:nvPr/>
        </p:nvSpPr>
        <p:spPr>
          <a:xfrm>
            <a:off x="225084" y="5186427"/>
            <a:ext cx="39612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"acknowledged"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6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shards_acknowledged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6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"index"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autocompletetest</a:t>
            </a:r>
            <a:r>
              <a:rPr lang="en-US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79840A8-7E26-4075-BB0C-A3E7F8D6FC2B}"/>
              </a:ext>
            </a:extLst>
          </p:cNvPr>
          <p:cNvSpPr txBox="1"/>
          <p:nvPr/>
        </p:nvSpPr>
        <p:spPr>
          <a:xfrm>
            <a:off x="511126" y="168812"/>
            <a:ext cx="11169748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analysis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Autocomplete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gram ayarları. Yani kaç harf girilince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aoutocomplete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yapılacak. Yani üç harf yazınca başlayacak ve 8 e kadar devam edecek. </a:t>
            </a:r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autocomplete_filter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edge_ngram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"min_gram"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"max_gram"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Aoutocomplete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in nasıl çalışacağı ile ilgili ayarlar yapılır.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tipleride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vardır. Burada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standard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kullanacağız.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lowercase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girilen arama değerlerini hepsini küçük yaparak arayacak.</a:t>
            </a:r>
          </a:p>
          <a:p>
            <a:r>
              <a:rPr lang="tr-T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utocomplete_filter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, yukarda belirttiğimiz ayarlardır.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içine girmek zorundayız. İsim yukarıdaki ile aynı olmak zorundadır.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ın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dizi şeklinde yani [ ] ile yapıldığına dikkat ediniz.</a:t>
            </a:r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autocomplete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custom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lowercase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autocomplete_filter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]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BB3475F-E855-445A-98CF-D67F9F384217}"/>
              </a:ext>
            </a:extLst>
          </p:cNvPr>
          <p:cNvSpPr txBox="1"/>
          <p:nvPr/>
        </p:nvSpPr>
        <p:spPr>
          <a:xfrm>
            <a:off x="511126" y="168812"/>
            <a:ext cx="111697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Settings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kısmının sonudur.</a:t>
            </a:r>
          </a:p>
          <a:p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mappings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kısmında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ları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belirtebiliriz. Burada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adında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ekledik ve tipini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olarak belirledik.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analyzer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settings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te tanımladığımız ayardır ve burada kullanacağımızı belirtiyoruz. Bun içinde adını yani </a:t>
            </a:r>
            <a:r>
              <a:rPr lang="tr-T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autocomplete</a:t>
            </a:r>
            <a:r>
              <a:rPr lang="tr-TR" sz="1600" dirty="0">
                <a:solidFill>
                  <a:srgbClr val="000000"/>
                </a:solidFill>
                <a:latin typeface="Consolas" panose="020B0609020204030204" pitchFamily="49" charset="0"/>
              </a:rPr>
              <a:t> atıyoruz. </a:t>
            </a:r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"search_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3B751E1-709D-495C-A719-BCA1BB954A9C}"/>
              </a:ext>
            </a:extLst>
          </p:cNvPr>
          <p:cNvSpPr txBox="1"/>
          <p:nvPr/>
        </p:nvSpPr>
        <p:spPr>
          <a:xfrm>
            <a:off x="0" y="159992"/>
            <a:ext cx="1207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autocompletetest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GET isteğinde bulunarak özelliklerine erişebiliriz.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5327510-983C-4251-A113-57A6850364DC}"/>
              </a:ext>
            </a:extLst>
          </p:cNvPr>
          <p:cNvSpPr txBox="1"/>
          <p:nvPr/>
        </p:nvSpPr>
        <p:spPr>
          <a:xfrm>
            <a:off x="0" y="529324"/>
            <a:ext cx="6316394" cy="5693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autocompletetest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aliases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{},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search_analyzer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routing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allocation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tier_preference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data_content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number_of_shards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provided_name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autocompletetest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creation_date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"1607884792978"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analysis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468E6D8-651E-48F4-948F-667D5BF9B613}"/>
              </a:ext>
            </a:extLst>
          </p:cNvPr>
          <p:cNvSpPr txBox="1"/>
          <p:nvPr/>
        </p:nvSpPr>
        <p:spPr>
          <a:xfrm>
            <a:off x="6560233" y="529324"/>
            <a:ext cx="5631767" cy="5909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autocomplete_filter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edge_ngram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min_gram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max_gram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"8"</a:t>
            </a:r>
            <a:endParaRPr lang="tr-T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},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autocomplete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lowercase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autocomplete_filter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],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custom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number_of_replicas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uuid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"KMNplqWWSGiugsKk4V35Qg"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created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"7100099"</a:t>
            </a:r>
            <a:endParaRPr lang="tr-T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6FEB2782-5CEE-4575-8269-FA4006C00BB6}"/>
              </a:ext>
            </a:extLst>
          </p:cNvPr>
          <p:cNvSpPr txBox="1"/>
          <p:nvPr/>
        </p:nvSpPr>
        <p:spPr>
          <a:xfrm>
            <a:off x="193430" y="230331"/>
            <a:ext cx="11328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autocompletetest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mappings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GET isteği ile sadece MAPPINGS 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ler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i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görebilriz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.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8FE9BE3-C660-4304-A31E-53CC3A0750AC}"/>
              </a:ext>
            </a:extLst>
          </p:cNvPr>
          <p:cNvSpPr txBox="1"/>
          <p:nvPr/>
        </p:nvSpPr>
        <p:spPr>
          <a:xfrm>
            <a:off x="770206" y="599663"/>
            <a:ext cx="745939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autocompletetest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search_analyzer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F800D42-87C7-4977-8070-D9AA11D9F49F}"/>
              </a:ext>
            </a:extLst>
          </p:cNvPr>
          <p:cNvSpPr txBox="1"/>
          <p:nvPr/>
        </p:nvSpPr>
        <p:spPr>
          <a:xfrm>
            <a:off x="193429" y="5154023"/>
            <a:ext cx="9541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autocompletetest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settings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GET isteği ile de 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settings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bilgilerine ulaşabiliriz.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CE01EB5-59BA-4F3F-8097-C463F0C67D91}"/>
              </a:ext>
            </a:extLst>
          </p:cNvPr>
          <p:cNvSpPr txBox="1"/>
          <p:nvPr/>
        </p:nvSpPr>
        <p:spPr>
          <a:xfrm>
            <a:off x="502918" y="244398"/>
            <a:ext cx="105542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autocompletetest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doc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/1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Body /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Raw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/ JSON dan POST isteği ile veri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ekleyebilriz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Ayarlarda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field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alanı  için "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title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" verdiğimiz için bu alana veri ekleyerek gönderme işlemi yapacağız.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_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doc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</a:t>
            </a:r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 </a:t>
            </a:r>
            <a:r>
              <a:rPr lang="tr-TR" dirty="0" err="1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collection</a:t>
            </a:r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 adıdır.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1  gönderilen verinin </a:t>
            </a:r>
            <a:r>
              <a:rPr lang="tr-TR" dirty="0" err="1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id</a:t>
            </a:r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 </a:t>
            </a:r>
            <a:r>
              <a:rPr lang="tr-TR" dirty="0" err="1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sidir</a:t>
            </a:r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. ve aşağıdaki gibi veri gönderebiliriz. </a:t>
            </a:r>
            <a:r>
              <a:rPr lang="tr-TR" dirty="0" err="1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id</a:t>
            </a:r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 verilmediğinde otomatik oluşturulur.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DE632B7-B959-4893-8AE1-12BD56218ED2}"/>
              </a:ext>
            </a:extLst>
          </p:cNvPr>
          <p:cNvSpPr txBox="1"/>
          <p:nvPr/>
        </p:nvSpPr>
        <p:spPr>
          <a:xfrm>
            <a:off x="3049172" y="2963818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 12 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pro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AE68EEC-FC19-4035-B124-1646BEF94ADF}"/>
              </a:ext>
            </a:extLst>
          </p:cNvPr>
          <p:cNvSpPr txBox="1"/>
          <p:nvPr/>
        </p:nvSpPr>
        <p:spPr>
          <a:xfrm>
            <a:off x="502918" y="4577247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autocompletetest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search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GET ile eklediğimiz verilere bakabiliriz.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DC27C3D3-AA91-456B-8DA2-3B57BDB84808}"/>
              </a:ext>
            </a:extLst>
          </p:cNvPr>
          <p:cNvSpPr txBox="1"/>
          <p:nvPr/>
        </p:nvSpPr>
        <p:spPr>
          <a:xfrm>
            <a:off x="291904" y="441346"/>
            <a:ext cx="11524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Autocomplete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ile arama yapmak için</a:t>
            </a:r>
          </a:p>
          <a:p>
            <a:endParaRPr lang="tr-TR" b="0" i="0" dirty="0">
              <a:solidFill>
                <a:srgbClr val="505050"/>
              </a:solidFill>
              <a:effectLst/>
              <a:latin typeface="OpenSans"/>
            </a:endParaRPr>
          </a:p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autocompletetest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search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 işlemine 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QUERY oluşturarak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POST isteğinde bulunacağız.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Query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yi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Body /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Raw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/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json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a yazacağız.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BBDF469-0334-4569-9AEB-E424BFC1A098}"/>
              </a:ext>
            </a:extLst>
          </p:cNvPr>
          <p:cNvSpPr txBox="1"/>
          <p:nvPr/>
        </p:nvSpPr>
        <p:spPr>
          <a:xfrm>
            <a:off x="291904" y="2354004"/>
            <a:ext cx="42378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iph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9C83930-E593-4699-B952-51DA59831B75}"/>
              </a:ext>
            </a:extLst>
          </p:cNvPr>
          <p:cNvSpPr txBox="1"/>
          <p:nvPr/>
        </p:nvSpPr>
        <p:spPr>
          <a:xfrm>
            <a:off x="5217943" y="2030838"/>
            <a:ext cx="621792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 err="1"/>
              <a:t>iph</a:t>
            </a:r>
            <a:r>
              <a:rPr lang="tr-TR" dirty="0"/>
              <a:t> ile oluşturduğumuz </a:t>
            </a:r>
            <a:r>
              <a:rPr lang="tr-TR" dirty="0" err="1"/>
              <a:t>query</a:t>
            </a:r>
            <a:r>
              <a:rPr lang="tr-TR" dirty="0"/>
              <a:t> sonucunda bu üç harfin geçtiği veriler bize listelenir.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69E4A7E-5936-4AA8-AAEE-E56130AEB430}"/>
              </a:ext>
            </a:extLst>
          </p:cNvPr>
          <p:cNvSpPr txBox="1"/>
          <p:nvPr/>
        </p:nvSpPr>
        <p:spPr>
          <a:xfrm>
            <a:off x="7208520" y="2610683"/>
            <a:ext cx="49834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autocompletetest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0.44193166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 12 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pro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autocompletetest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0.44193166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 11 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pro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autocompletetest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0.44193166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0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Iphone</a:t>
            </a:r>
            <a:r>
              <a:rPr lang="tr-TR" sz="10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 X Plus"</a:t>
            </a:r>
            <a:endParaRPr lang="tr-T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8C1A0A8-E87C-41EB-87C3-68AB3357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7D26D5B-941D-4C3A-9D22-925D306F4B56}"/>
              </a:ext>
            </a:extLst>
          </p:cNvPr>
          <p:cNvSpPr txBox="1"/>
          <p:nvPr/>
        </p:nvSpPr>
        <p:spPr>
          <a:xfrm>
            <a:off x="2132447" y="1828800"/>
            <a:ext cx="792710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Sitelerde de </a:t>
            </a:r>
            <a:r>
              <a:rPr lang="tr-TR" dirty="0" err="1"/>
              <a:t>min</a:t>
            </a:r>
            <a:r>
              <a:rPr lang="tr-TR" dirty="0"/>
              <a:t> gram değeri dolduğunda siteler arama isteğini göndermeye başlar</a:t>
            </a:r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D2DEB78-AD58-4B99-8046-9ABF904B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46B9751-17B4-47B9-9930-CB21747FD448}"/>
              </a:ext>
            </a:extLst>
          </p:cNvPr>
          <p:cNvSpPr txBox="1"/>
          <p:nvPr/>
        </p:nvSpPr>
        <p:spPr>
          <a:xfrm>
            <a:off x="323557" y="464234"/>
            <a:ext cx="388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es-data-</a:t>
            </a:r>
            <a:r>
              <a:rPr lang="tr-TR" dirty="0" err="1"/>
              <a:t>index</a:t>
            </a:r>
            <a:r>
              <a:rPr lang="tr-TR" dirty="0"/>
              <a:t> adında proje oluşturuldu.</a:t>
            </a: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B66EF81F-43E8-4FAC-8CCE-892D0159CB09}"/>
              </a:ext>
            </a:extLst>
          </p:cNvPr>
          <p:cNvGrpSpPr/>
          <p:nvPr/>
        </p:nvGrpSpPr>
        <p:grpSpPr>
          <a:xfrm>
            <a:off x="5078983" y="648900"/>
            <a:ext cx="5394618" cy="5262979"/>
            <a:chOff x="5078983" y="648900"/>
            <a:chExt cx="5394618" cy="5262979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25C3FEF4-D9D3-4024-836F-5451E4724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983" y="648900"/>
              <a:ext cx="5394618" cy="5262979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properties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java.version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1.8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java.version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maven.compiler.version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3.8.1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maven.compiler.version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maven.compiler.source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1.8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maven.compiler.source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maven.compiler.target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1.8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maven.compiler.target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properties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dependencies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dependency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groupId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org.elasticsearch.client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groupId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artifactId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elasticsearch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-rest-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high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-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level-client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artifactId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version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7.7.0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version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dependency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tr-TR" altLang="tr-TR" sz="1600" dirty="0">
                <a:solidFill>
                  <a:srgbClr val="E8BF6A"/>
                </a:solidFill>
                <a:latin typeface="JetBrains Mono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tr-TR" altLang="tr-TR" sz="1600" dirty="0">
                <a:solidFill>
                  <a:srgbClr val="E8BF6A"/>
                </a:solidFill>
                <a:latin typeface="JetBrains Mono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tr-TR" altLang="tr-TR" sz="1600" dirty="0">
                <a:solidFill>
                  <a:srgbClr val="E8BF6A"/>
                </a:solidFill>
                <a:latin typeface="JetBrains Mono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dependencies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endPara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59AAC228-97C9-45A9-BB47-3031EF8B3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5932" y="4009091"/>
              <a:ext cx="4530343" cy="1323439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dependency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groupId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com.googlecode.json-simple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groupId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artifactId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json-simple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artifactId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    &lt;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version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JetBrains Mono"/>
                </a:rPr>
                <a:t>1.1.1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version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b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</a:b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&lt;/</a:t>
              </a:r>
              <a:r>
                <a:rPr kumimoji="0" lang="tr-TR" altLang="tr-TR" sz="16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dependency</a:t>
              </a:r>
              <a:r>
                <a:rPr kumimoji="0" lang="tr-TR" altLang="tr-TR" sz="16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JetBrains Mono"/>
                </a:rPr>
                <a:t>&gt;</a:t>
              </a:r>
              <a:endParaRPr kumimoji="0" lang="tr-TR" altLang="tr-T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2B4BA7-A69D-49D5-8E7C-C38006F8A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031" y="1413063"/>
            <a:ext cx="6120650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Application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FileNotFoundException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File file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"D: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\\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MongoDB-Java-Ornekler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\\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productlist.csv"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Scanner scanner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Scanner(file)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while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(scanner.hasNext()){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String line = scanner.nextLine()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System.out.println(line);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String[] terms = line.split(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","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brand = terms[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title = terms[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"brand --&gt; "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brand +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title --&gt; "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title)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2B0973C-E0F0-4908-826A-CD5C54E32083}"/>
              </a:ext>
            </a:extLst>
          </p:cNvPr>
          <p:cNvSpPr txBox="1"/>
          <p:nvPr/>
        </p:nvSpPr>
        <p:spPr>
          <a:xfrm>
            <a:off x="351692" y="1941342"/>
            <a:ext cx="167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Application.java</a:t>
            </a:r>
          </a:p>
        </p:txBody>
      </p:sp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1815814-76E7-438C-AD36-D36F20F25A80}"/>
              </a:ext>
            </a:extLst>
          </p:cNvPr>
          <p:cNvSpPr txBox="1"/>
          <p:nvPr/>
        </p:nvSpPr>
        <p:spPr>
          <a:xfrm flipH="1">
            <a:off x="309489" y="422031"/>
            <a:ext cx="10635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ES de  </a:t>
            </a:r>
            <a:r>
              <a:rPr lang="tr-TR" dirty="0" err="1"/>
              <a:t>product</a:t>
            </a:r>
            <a:r>
              <a:rPr lang="tr-TR" dirty="0"/>
              <a:t> adında yeni bir </a:t>
            </a:r>
            <a:r>
              <a:rPr lang="tr-TR" dirty="0" err="1"/>
              <a:t>index</a:t>
            </a:r>
            <a:r>
              <a:rPr lang="tr-TR" dirty="0"/>
              <a:t> oluştur.</a:t>
            </a:r>
          </a:p>
          <a:p>
            <a:endParaRPr lang="tr-TR" dirty="0"/>
          </a:p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product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PUT İSTEĞİ GÖNDER 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 err="1">
                <a:solidFill>
                  <a:srgbClr val="505050"/>
                </a:solidFill>
                <a:latin typeface="OpenSans"/>
              </a:rPr>
              <a:t>index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ayarlarında yukarıdakinden farklı olarak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min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gram değerini 2 olarak verdik ve iki-2 tane alan verdik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brand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ve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title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.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290C217-AB42-4ABC-A7ED-2A8AE33C2D81}"/>
              </a:ext>
            </a:extLst>
          </p:cNvPr>
          <p:cNvSpPr txBox="1"/>
          <p:nvPr/>
        </p:nvSpPr>
        <p:spPr>
          <a:xfrm>
            <a:off x="2781887" y="2176357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autocomplete_filter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edge_ngram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"min_gram"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B47C914-2A4A-41D8-8F1F-736C3CB90DCD}"/>
              </a:ext>
            </a:extLst>
          </p:cNvPr>
          <p:cNvSpPr txBox="1"/>
          <p:nvPr/>
        </p:nvSpPr>
        <p:spPr>
          <a:xfrm>
            <a:off x="2781887" y="3422852"/>
            <a:ext cx="6098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mappings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autocomplete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"search_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standard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F023DC3-D8CD-461D-91AB-43EB7703B24D}"/>
              </a:ext>
            </a:extLst>
          </p:cNvPr>
          <p:cNvSpPr txBox="1"/>
          <p:nvPr/>
        </p:nvSpPr>
        <p:spPr>
          <a:xfrm>
            <a:off x="182880" y="253218"/>
            <a:ext cx="1163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Dataları ES ye yüklemek için </a:t>
            </a:r>
            <a:r>
              <a:rPr lang="tr-TR" dirty="0" err="1"/>
              <a:t>java</a:t>
            </a:r>
            <a:r>
              <a:rPr lang="tr-TR" dirty="0"/>
              <a:t> rest </a:t>
            </a:r>
            <a:r>
              <a:rPr lang="tr-TR" dirty="0" err="1"/>
              <a:t>high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 </a:t>
            </a:r>
            <a:r>
              <a:rPr lang="tr-TR" dirty="0" err="1"/>
              <a:t>client</a:t>
            </a:r>
            <a:r>
              <a:rPr lang="tr-TR" dirty="0"/>
              <a:t> kullanacağız. Application sınıfına bunun için aşağıdaki kodlar eklendi.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18A41E-9377-4E4F-9FC0-D9A8ABF59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336" y="737997"/>
            <a:ext cx="5457328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RestHighLevelClient client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RestHighLevelClient(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RestClient.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HttpHost(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9200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IndexRequest request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IndexRequest(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"product"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8F5D8EE-495B-4829-A058-2E97FFCBB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336" y="2584290"/>
            <a:ext cx="5530873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JSONObject data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"brand"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brand)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"title"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title)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request.source(data.toJSONString()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XContentType.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client.index(request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RequestOptions.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DEFAULT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6453E0A-7532-4F9F-98D4-EF7E22CC85BE}"/>
              </a:ext>
            </a:extLst>
          </p:cNvPr>
          <p:cNvSpPr txBox="1"/>
          <p:nvPr/>
        </p:nvSpPr>
        <p:spPr>
          <a:xfrm>
            <a:off x="182880" y="5894363"/>
            <a:ext cx="11173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Programı  çalıştırdıktan sonra veriler es ye eklenecektir. </a:t>
            </a:r>
            <a:r>
              <a:rPr lang="tr-TR" dirty="0" err="1"/>
              <a:t>Postman</a:t>
            </a:r>
            <a:r>
              <a:rPr lang="tr-TR" dirty="0"/>
              <a:t> da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product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search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GET isteği ile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kontrol edebiliriz.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415CC773-8F85-436B-90D5-B50E439FA997}"/>
              </a:ext>
            </a:extLst>
          </p:cNvPr>
          <p:cNvSpPr txBox="1"/>
          <p:nvPr/>
        </p:nvSpPr>
        <p:spPr>
          <a:xfrm>
            <a:off x="3260187" y="1148083"/>
            <a:ext cx="60983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ves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r-T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şeklinde aramalar </a:t>
            </a:r>
          </a:p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product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search</a:t>
            </a:r>
            <a:endParaRPr lang="tr-TR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 edilirse</a:t>
            </a:r>
          </a:p>
          <a:p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sonuçlar gelecektir.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496D040F-25EB-4D36-89B4-E7B8FDD5E83B}"/>
              </a:ext>
            </a:extLst>
          </p:cNvPr>
          <p:cNvSpPr txBox="1"/>
          <p:nvPr/>
        </p:nvSpPr>
        <p:spPr>
          <a:xfrm>
            <a:off x="2852225" y="1134015"/>
            <a:ext cx="609834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Iph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tr-T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sorgusun yaptığımızda sonuç gelemeyecektir.</a:t>
            </a:r>
          </a:p>
          <a:p>
            <a:endParaRPr lang="tr-T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Çünkü ayarlarda </a:t>
            </a:r>
            <a:r>
              <a:rPr lang="tr-T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brand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alanı için </a:t>
            </a:r>
            <a:r>
              <a:rPr lang="tr-T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aoutocomplete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tanımlaması yapmadık.</a:t>
            </a:r>
          </a:p>
        </p:txBody>
      </p:sp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D08D6-F9D6-45DB-8983-DC22814AE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43731"/>
            <a:ext cx="5394618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&lt;properties&gt;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&lt;java.version&gt;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1.8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&lt;/java.version&gt;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&lt;maven.compiler.version&gt;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3.8.1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&lt;/maven.compiler.version&gt;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&lt;maven.compiler.source&gt;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1.8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&lt;/maven.compiler.source&gt;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&lt;maven.compiler.target&gt;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1.8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&lt;/maven.compiler.target&gt;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&lt;/properties&gt;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&lt;dependencies&gt;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&lt;groupId&gt;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org.springframework.boot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&lt;/groupId&gt;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&lt;artifactId&gt;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spring-boot-starter-web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&lt;/artifactId&gt;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2.3.0.RELEASE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&lt;groupId&gt;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org.elasticsearch.client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&lt;/groupId&gt;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&lt;artifactId&gt;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elasticsearch-rest-high-level-client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&lt;/artifactId&gt;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7.7.0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&lt;/dependencies&gt;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72ED648-E729-4793-BD44-19D028909946}"/>
              </a:ext>
            </a:extLst>
          </p:cNvPr>
          <p:cNvSpPr txBox="1"/>
          <p:nvPr/>
        </p:nvSpPr>
        <p:spPr>
          <a:xfrm>
            <a:off x="478302" y="1350498"/>
            <a:ext cx="455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es-</a:t>
            </a:r>
            <a:r>
              <a:rPr lang="tr-TR" dirty="0" err="1"/>
              <a:t>autocomplete</a:t>
            </a:r>
            <a:r>
              <a:rPr lang="tr-TR" dirty="0"/>
              <a:t>-</a:t>
            </a:r>
            <a:r>
              <a:rPr lang="tr-TR" dirty="0" err="1"/>
              <a:t>api</a:t>
            </a:r>
            <a:r>
              <a:rPr lang="tr-TR" dirty="0"/>
              <a:t> adında proje oluşturuldu.</a:t>
            </a:r>
          </a:p>
        </p:txBody>
      </p:sp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1BE1E3-6F65-4D86-9943-3917B775A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920" y="1859340"/>
            <a:ext cx="4308680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@SpringBootApplication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Application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SpringApplication.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(Application.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6E515E4-C8EE-471F-BFCC-4650766B5982}"/>
              </a:ext>
            </a:extLst>
          </p:cNvPr>
          <p:cNvSpPr txBox="1"/>
          <p:nvPr/>
        </p:nvSpPr>
        <p:spPr>
          <a:xfrm>
            <a:off x="787791" y="2166425"/>
            <a:ext cx="167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Application.java</a:t>
            </a:r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A87DC9-CC91-43F9-9A58-97306DBF8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0350" y="449573"/>
            <a:ext cx="5197705" cy="206210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@RestController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SearchController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@GetMapping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"/autocomplete"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autoComplete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@RequestParam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B7424D0-40A4-46EA-85A0-176ED8F1D658}"/>
              </a:ext>
            </a:extLst>
          </p:cNvPr>
          <p:cNvSpPr txBox="1"/>
          <p:nvPr/>
        </p:nvSpPr>
        <p:spPr>
          <a:xfrm>
            <a:off x="407963" y="449573"/>
            <a:ext cx="1106161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api</a:t>
            </a:r>
            <a:r>
              <a:rPr lang="tr-TR" dirty="0"/>
              <a:t> paketinde</a:t>
            </a:r>
          </a:p>
          <a:p>
            <a:r>
              <a:rPr lang="tr-TR" dirty="0"/>
              <a:t>SearchController.java</a:t>
            </a:r>
          </a:p>
          <a:p>
            <a:endParaRPr lang="tr-TR" dirty="0"/>
          </a:p>
          <a:p>
            <a:r>
              <a:rPr lang="tr-TR" dirty="0"/>
              <a:t>@GetMapping("/autocomplete")</a:t>
            </a:r>
          </a:p>
          <a:p>
            <a:endParaRPr lang="tr-TR" dirty="0"/>
          </a:p>
          <a:p>
            <a:r>
              <a:rPr lang="tr-TR" dirty="0"/>
              <a:t>Tarayıcıda yapılacak istek yapısıdır.</a:t>
            </a:r>
          </a:p>
          <a:p>
            <a:r>
              <a:rPr lang="tr-TR" dirty="0"/>
              <a:t>Yani localhost:8080/</a:t>
            </a:r>
            <a:r>
              <a:rPr lang="tr-TR" dirty="0" err="1"/>
              <a:t>autocomplete</a:t>
            </a:r>
            <a:endParaRPr lang="tr-TR" dirty="0"/>
          </a:p>
          <a:p>
            <a:r>
              <a:rPr lang="tr-TR" dirty="0"/>
              <a:t>ile istek yapılacağını belirtir. </a:t>
            </a:r>
            <a:r>
              <a:rPr lang="tr-TR" dirty="0" err="1"/>
              <a:t>Endpoint</a:t>
            </a:r>
            <a:r>
              <a:rPr lang="tr-TR" dirty="0"/>
              <a:t> sitesini belirtir.</a:t>
            </a:r>
          </a:p>
          <a:p>
            <a:endParaRPr lang="tr-TR" dirty="0"/>
          </a:p>
          <a:p>
            <a:r>
              <a:rPr lang="tr-TR" dirty="0"/>
              <a:t>@RequestParam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endpoint</a:t>
            </a:r>
            <a:r>
              <a:rPr lang="tr-TR" dirty="0">
                <a:sym typeface="Wingdings" panose="05000000000000000000" pitchFamily="2" charset="2"/>
              </a:rPr>
              <a:t> ten </a:t>
            </a:r>
            <a:r>
              <a:rPr lang="tr-TR" dirty="0" err="1">
                <a:sym typeface="Wingdings" panose="05000000000000000000" pitchFamily="2" charset="2"/>
              </a:rPr>
              <a:t>request</a:t>
            </a:r>
            <a:r>
              <a:rPr lang="tr-TR" dirty="0">
                <a:sym typeface="Wingdings" panose="05000000000000000000" pitchFamily="2" charset="2"/>
              </a:rPr>
              <a:t> yapılırken sorguda kullanılacak olan kelimedir. Ve /</a:t>
            </a:r>
            <a:r>
              <a:rPr lang="tr-TR" dirty="0" err="1">
                <a:sym typeface="Wingdings" panose="05000000000000000000" pitchFamily="2" charset="2"/>
              </a:rPr>
              <a:t>autocomplete</a:t>
            </a:r>
            <a:r>
              <a:rPr lang="tr-TR" dirty="0">
                <a:sym typeface="Wingdings" panose="05000000000000000000" pitchFamily="2" charset="2"/>
              </a:rPr>
              <a:t> ten sonra</a:t>
            </a:r>
          </a:p>
          <a:p>
            <a:r>
              <a:rPr lang="tr-TR" dirty="0">
                <a:sym typeface="Wingdings" panose="05000000000000000000" pitchFamily="2" charset="2"/>
              </a:rPr>
              <a:t>?</a:t>
            </a:r>
            <a:r>
              <a:rPr lang="tr-TR" dirty="0" err="1">
                <a:sym typeface="Wingdings" panose="05000000000000000000" pitchFamily="2" charset="2"/>
              </a:rPr>
              <a:t>term</a:t>
            </a:r>
            <a:r>
              <a:rPr lang="tr-TR" dirty="0">
                <a:sym typeface="Wingdings" panose="05000000000000000000" pitchFamily="2" charset="2"/>
              </a:rPr>
              <a:t>=  şeklinde yazılıp buraya değer verileceğini belirtir. 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Sonuç ta GET isteği 		localhost:8080/</a:t>
            </a:r>
            <a:r>
              <a:rPr lang="tr-TR" dirty="0" err="1">
                <a:sym typeface="Wingdings" panose="05000000000000000000" pitchFamily="2" charset="2"/>
              </a:rPr>
              <a:t>autocomplete?term</a:t>
            </a:r>
            <a:r>
              <a:rPr lang="tr-TR" dirty="0">
                <a:sym typeface="Wingdings" panose="05000000000000000000" pitchFamily="2" charset="2"/>
              </a:rPr>
              <a:t>=</a:t>
            </a:r>
            <a:r>
              <a:rPr lang="tr-TR" dirty="0" err="1">
                <a:sym typeface="Wingdings" panose="05000000000000000000" pitchFamily="2" charset="2"/>
              </a:rPr>
              <a:t>gönderilecek_değer</a:t>
            </a:r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şeklinde </a:t>
            </a:r>
            <a:r>
              <a:rPr lang="tr-TR" dirty="0" err="1">
                <a:sym typeface="Wingdings" panose="05000000000000000000" pitchFamily="2" charset="2"/>
              </a:rPr>
              <a:t>enpoint</a:t>
            </a:r>
            <a:r>
              <a:rPr lang="tr-TR" dirty="0">
                <a:sym typeface="Wingdings" panose="05000000000000000000" pitchFamily="2" charset="2"/>
              </a:rPr>
              <a:t> oluşmuş olur.</a:t>
            </a:r>
          </a:p>
          <a:p>
            <a:endParaRPr lang="tr-TR" dirty="0"/>
          </a:p>
          <a:p>
            <a:r>
              <a:rPr lang="tr-TR" dirty="0"/>
              <a:t>Application.java ile </a:t>
            </a:r>
            <a:r>
              <a:rPr lang="tr-TR" dirty="0" err="1"/>
              <a:t>api</a:t>
            </a:r>
            <a:r>
              <a:rPr lang="tr-TR" dirty="0"/>
              <a:t> çalıştırıldıktan sonra </a:t>
            </a:r>
            <a:r>
              <a:rPr lang="tr-TR" dirty="0" err="1"/>
              <a:t>postman</a:t>
            </a:r>
            <a:r>
              <a:rPr lang="tr-TR" dirty="0"/>
              <a:t> de	</a:t>
            </a:r>
            <a:r>
              <a:rPr lang="tr-TR" dirty="0">
                <a:sym typeface="Wingdings" panose="05000000000000000000" pitchFamily="2" charset="2"/>
              </a:rPr>
              <a:t> localhost:8080/</a:t>
            </a:r>
            <a:r>
              <a:rPr lang="tr-TR" dirty="0" err="1">
                <a:sym typeface="Wingdings" panose="05000000000000000000" pitchFamily="2" charset="2"/>
              </a:rPr>
              <a:t>autocomplete?term</a:t>
            </a:r>
            <a:r>
              <a:rPr lang="tr-TR" dirty="0">
                <a:sym typeface="Wingdings" panose="05000000000000000000" pitchFamily="2" charset="2"/>
              </a:rPr>
              <a:t>=</a:t>
            </a:r>
            <a:r>
              <a:rPr lang="tr-TR" dirty="0" err="1">
                <a:sym typeface="Wingdings" panose="05000000000000000000" pitchFamily="2" charset="2"/>
              </a:rPr>
              <a:t>iph</a:t>
            </a:r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yazılırsa</a:t>
            </a:r>
          </a:p>
          <a:p>
            <a:r>
              <a:rPr lang="tr-TR" dirty="0" err="1">
                <a:sym typeface="Wingdings" panose="05000000000000000000" pitchFamily="2" charset="2"/>
              </a:rPr>
              <a:t>console</a:t>
            </a:r>
            <a:r>
              <a:rPr lang="tr-TR" dirty="0">
                <a:sym typeface="Wingdings" panose="05000000000000000000" pitchFamily="2" charset="2"/>
              </a:rPr>
              <a:t> kısmında "</a:t>
            </a:r>
            <a:r>
              <a:rPr lang="tr-TR" dirty="0" err="1">
                <a:sym typeface="Wingdings" panose="05000000000000000000" pitchFamily="2" charset="2"/>
              </a:rPr>
              <a:t>iph</a:t>
            </a:r>
            <a:r>
              <a:rPr lang="tr-TR" dirty="0">
                <a:sym typeface="Wingdings" panose="05000000000000000000" pitchFamily="2" charset="2"/>
              </a:rPr>
              <a:t>" isteğinin yakalandığını görebiliriz.</a:t>
            </a:r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E0C2E5B-0172-4AEA-BBCA-DC002C89C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62" y="5722531"/>
            <a:ext cx="5868219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FB37999-DBD4-4632-8AB8-113652C02151}"/>
              </a:ext>
            </a:extLst>
          </p:cNvPr>
          <p:cNvSpPr txBox="1"/>
          <p:nvPr/>
        </p:nvSpPr>
        <p:spPr>
          <a:xfrm>
            <a:off x="351692" y="520505"/>
            <a:ext cx="2528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Service için </a:t>
            </a:r>
          </a:p>
          <a:p>
            <a:r>
              <a:rPr lang="tr-TR" dirty="0"/>
              <a:t>service adında paket</a:t>
            </a:r>
          </a:p>
          <a:p>
            <a:r>
              <a:rPr lang="tr-TR" dirty="0"/>
              <a:t>oluşturuldu.</a:t>
            </a:r>
          </a:p>
          <a:p>
            <a:r>
              <a:rPr lang="tr-TR" dirty="0" err="1"/>
              <a:t>Interface</a:t>
            </a:r>
            <a:r>
              <a:rPr lang="tr-TR" dirty="0"/>
              <a:t> ve sınıf eklendi.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64D8D38-F740-406E-8A11-6F47FC96F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542" y="54547"/>
            <a:ext cx="3436903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interface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AutoCompleteService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FF1BDF9-E269-4BE4-8762-9B02EC1E4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370" y="905875"/>
            <a:ext cx="6253058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Bu servis es ye bağlanacak ve es den sonuçları alıp API a tekrar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istek yapan kişiye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response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dönen service olacak.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600" dirty="0">
                <a:solidFill>
                  <a:srgbClr val="808080"/>
                </a:solidFill>
                <a:latin typeface="JetBrains Mono"/>
              </a:rPr>
              <a:t>@Service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AutoCompleteServiceImp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AutoCompleteService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8799BB4-4168-41C7-A2C0-E5645600C5FD}"/>
              </a:ext>
            </a:extLst>
          </p:cNvPr>
          <p:cNvSpPr txBox="1"/>
          <p:nvPr/>
        </p:nvSpPr>
        <p:spPr>
          <a:xfrm>
            <a:off x="351692" y="1916112"/>
            <a:ext cx="41359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Bu servis es ye bağlanacak ve es den sonuçları alıp API a tekrar</a:t>
            </a:r>
            <a:b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istek yapan kişiye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response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dönen service olacak.</a:t>
            </a:r>
            <a:b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endParaRPr lang="tr-TR" b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EFB3A24-CC69-4DB8-8D11-09BB15884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8763" y="3480752"/>
            <a:ext cx="5197705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@RestController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SearchController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AutoCompleteService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autoCompleteService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@GetMapping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"/autocomplete"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autoComplete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@RequestParam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System.out.println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autoCompleteService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61E5C46-7871-4475-8C92-CDAE4B80ADAA}"/>
              </a:ext>
            </a:extLst>
          </p:cNvPr>
          <p:cNvSpPr txBox="1"/>
          <p:nvPr/>
        </p:nvSpPr>
        <p:spPr>
          <a:xfrm>
            <a:off x="351692" y="4079631"/>
            <a:ext cx="6117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Service </a:t>
            </a:r>
            <a:r>
              <a:rPr lang="tr-TR" dirty="0" err="1"/>
              <a:t>SearchController</a:t>
            </a:r>
            <a:r>
              <a:rPr lang="tr-TR" dirty="0"/>
              <a:t> a </a:t>
            </a:r>
            <a:r>
              <a:rPr lang="tr-TR" dirty="0" err="1"/>
              <a:t>inject</a:t>
            </a:r>
            <a:r>
              <a:rPr lang="tr-TR" dirty="0"/>
              <a:t> edildi. </a:t>
            </a:r>
          </a:p>
          <a:p>
            <a:r>
              <a:rPr lang="tr-TR" dirty="0" err="1"/>
              <a:t>Postman</a:t>
            </a:r>
            <a:r>
              <a:rPr lang="tr-TR" dirty="0"/>
              <a:t> de </a:t>
            </a:r>
            <a:r>
              <a:rPr lang="en-US" b="0" i="0" dirty="0">
                <a:solidFill>
                  <a:srgbClr val="505050"/>
                </a:solidFill>
                <a:effectLst/>
                <a:latin typeface="OpenSans"/>
              </a:rPr>
              <a:t>localhost:8080/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OpenSans"/>
              </a:rPr>
              <a:t>autocomplete?term</a:t>
            </a:r>
            <a:r>
              <a:rPr lang="en-US" b="0" i="0" dirty="0">
                <a:solidFill>
                  <a:srgbClr val="505050"/>
                </a:solidFill>
                <a:effectLst/>
                <a:latin typeface="OpenSans"/>
              </a:rPr>
              <a:t>=</a:t>
            </a:r>
            <a:r>
              <a:rPr lang="en-US" b="0" i="0" dirty="0" err="1">
                <a:solidFill>
                  <a:srgbClr val="505050"/>
                </a:solidFill>
                <a:effectLst/>
                <a:latin typeface="OpenSans"/>
              </a:rPr>
              <a:t>iph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GET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isteği gönderilince bu sefer servis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tarafıdan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gelen değer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consola</a:t>
            </a:r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>
                <a:solidFill>
                  <a:srgbClr val="505050"/>
                </a:solidFill>
                <a:latin typeface="OpenSans"/>
              </a:rPr>
              <a:t>yazılır.</a:t>
            </a:r>
            <a:endParaRPr lang="tr-TR" dirty="0">
              <a:solidFill>
                <a:srgbClr val="505050"/>
              </a:solidFill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2592A23-D856-4E68-B888-EC98FCD7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7E1E085-5047-483C-B79E-4CB22012BEE7}"/>
              </a:ext>
            </a:extLst>
          </p:cNvPr>
          <p:cNvSpPr txBox="1"/>
          <p:nvPr/>
        </p:nvSpPr>
        <p:spPr>
          <a:xfrm>
            <a:off x="3038168" y="3052916"/>
            <a:ext cx="624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Yani metni boşluklara göre </a:t>
            </a:r>
            <a:r>
              <a:rPr lang="tr-TR" dirty="0" err="1"/>
              <a:t>split</a:t>
            </a:r>
            <a:r>
              <a:rPr lang="tr-TR" dirty="0"/>
              <a:t>-böler eder ve arama işlemi yapar.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1E017D7-BB88-4D87-AAFC-A2DABC843DF2}"/>
              </a:ext>
            </a:extLst>
          </p:cNvPr>
          <p:cNvSpPr txBox="1"/>
          <p:nvPr/>
        </p:nvSpPr>
        <p:spPr>
          <a:xfrm>
            <a:off x="4144296" y="4816121"/>
            <a:ext cx="7032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Bölme işlemi yapıldıktan sonra ve, </a:t>
            </a:r>
            <a:r>
              <a:rPr lang="tr-TR" dirty="0" err="1"/>
              <a:t>dir</a:t>
            </a:r>
            <a:r>
              <a:rPr lang="tr-TR" dirty="0"/>
              <a:t>, " vb. kelime ve karakter gruplarının</a:t>
            </a:r>
          </a:p>
          <a:p>
            <a:r>
              <a:rPr lang="tr-TR" dirty="0"/>
              <a:t>arama işleminde kullanılmayacağının belirtilmesidir.</a:t>
            </a:r>
          </a:p>
        </p:txBody>
      </p:sp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9F09B5E-B078-4967-A58B-279883C1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0C185B6-9B22-44F2-846B-4683B5C145DD}"/>
              </a:ext>
            </a:extLst>
          </p:cNvPr>
          <p:cNvSpPr txBox="1"/>
          <p:nvPr/>
        </p:nvSpPr>
        <p:spPr>
          <a:xfrm>
            <a:off x="182880" y="492369"/>
            <a:ext cx="11550470" cy="92333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Buraya kadarki kısmın test edilmesi için </a:t>
            </a:r>
            <a:r>
              <a:rPr lang="tr-TR" dirty="0" err="1"/>
              <a:t>api</a:t>
            </a:r>
            <a:r>
              <a:rPr lang="tr-TR" dirty="0"/>
              <a:t> de  Application.java çalıştır. Ve </a:t>
            </a:r>
            <a:r>
              <a:rPr lang="tr-TR" dirty="0" err="1"/>
              <a:t>postman</a:t>
            </a:r>
            <a:r>
              <a:rPr lang="tr-TR" dirty="0"/>
              <a:t> dan</a:t>
            </a:r>
          </a:p>
          <a:p>
            <a:r>
              <a:rPr lang="tr-TR" dirty="0"/>
              <a:t>localhost:8080/</a:t>
            </a:r>
            <a:r>
              <a:rPr lang="tr-TR" dirty="0" err="1"/>
              <a:t>autocomplete?term</a:t>
            </a:r>
            <a:r>
              <a:rPr lang="tr-TR" dirty="0"/>
              <a:t>=</a:t>
            </a:r>
            <a:r>
              <a:rPr lang="tr-TR" dirty="0" err="1"/>
              <a:t>iph</a:t>
            </a:r>
            <a:r>
              <a:rPr lang="tr-TR" dirty="0"/>
              <a:t>  GET isteği gönderildiğinde  </a:t>
            </a:r>
            <a:r>
              <a:rPr lang="tr-TR" dirty="0" err="1"/>
              <a:t>AutoCompleteServiceImp</a:t>
            </a:r>
            <a:endParaRPr lang="tr-TR" dirty="0"/>
          </a:p>
          <a:p>
            <a:r>
              <a:rPr lang="tr-TR" dirty="0"/>
              <a:t>sınıfı tarafından bu istek alınacak ve </a:t>
            </a:r>
            <a:r>
              <a:rPr lang="tr-TR" dirty="0" err="1"/>
              <a:t>consola</a:t>
            </a:r>
            <a:r>
              <a:rPr lang="tr-TR" dirty="0"/>
              <a:t> yazılacaktır. Bir önceki örnekte bu isteği Controller ile alınmasını test etmiştik.</a:t>
            </a:r>
          </a:p>
        </p:txBody>
      </p:sp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CBB808-51E7-4802-8989-FEFB55704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619" y="1289953"/>
            <a:ext cx="8377871" cy="42780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AutoCompleteServiceImp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AutoCompleteService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RestHighLevelClient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Query oluşturmak için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SourceBuilder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sınıfını kullanacağız.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SearchSourceBuilder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Sorgu-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elasticsearch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gönderilmesi için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@PostConstruct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Uygulama çalışında rest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high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level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sadece bir kere ayağa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kalkacak ve sürekli çalışacak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RestHighLevelClient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RestClient.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HttpHost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ES_HOSTNAME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ES_PORT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Query oluşturmak için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SourceBuilder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sınıfını kullanacağız.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SearchSourceBuilder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74EA00D-EB5B-4671-8C83-DD42C97E6C2B}"/>
              </a:ext>
            </a:extLst>
          </p:cNvPr>
          <p:cNvSpPr txBox="1"/>
          <p:nvPr/>
        </p:nvSpPr>
        <p:spPr>
          <a:xfrm>
            <a:off x="137217" y="366623"/>
            <a:ext cx="3224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Query oluşturmak için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SourceBuilder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sınıfını kullanacağız.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353C5EE-5E8E-424A-BA66-D18C68475E9B}"/>
              </a:ext>
            </a:extLst>
          </p:cNvPr>
          <p:cNvSpPr txBox="1"/>
          <p:nvPr/>
        </p:nvSpPr>
        <p:spPr>
          <a:xfrm>
            <a:off x="137217" y="1528075"/>
            <a:ext cx="32249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Sorgu-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query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nin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elasticsearch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gönderilmesi için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SearchRequest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sınıfını kullanacağız.</a:t>
            </a:r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05D1774-BFD7-4356-8BCB-0B300C6858C7}"/>
              </a:ext>
            </a:extLst>
          </p:cNvPr>
          <p:cNvSpPr txBox="1"/>
          <p:nvPr/>
        </p:nvSpPr>
        <p:spPr>
          <a:xfrm>
            <a:off x="137217" y="3105834"/>
            <a:ext cx="32249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Uygulama çalışında rest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high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level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sadece bir kere ayağa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// kalkacak ve sürekli çalışması için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init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metodunu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kullacağız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.</a:t>
            </a:r>
            <a:endParaRPr lang="tr-TR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03605070-98FE-43B6-BFFB-6872B62ADB21}"/>
              </a:ext>
            </a:extLst>
          </p:cNvPr>
          <p:cNvSpPr txBox="1"/>
          <p:nvPr/>
        </p:nvSpPr>
        <p:spPr>
          <a:xfrm>
            <a:off x="137217" y="4798208"/>
            <a:ext cx="3224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Query oluşturmak için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SourceBuilder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sınıfını kullanacağız.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D01D73-3C09-48E2-B3B6-B0A9D4F92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166" y="1536174"/>
            <a:ext cx="6985246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System.out.println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Elasticsearch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gönderilecek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oluşturulması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QueryBuilders.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matchQuery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ES_AUTOCOMPLETE_FIELD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lang="tr-TR" altLang="tr-TR" sz="1600" dirty="0" err="1">
                <a:solidFill>
                  <a:srgbClr val="6A8759"/>
                </a:solidFill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Sorgu-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elasticsearch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gönderilmesi için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ES_INDEX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source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Sorgu-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elasticsearch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gönderilmesi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SearchResponse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RequestOptions.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DEFAULT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4DA2A8D-FC13-4920-ACD0-7A8D5FAE9343}"/>
              </a:ext>
            </a:extLst>
          </p:cNvPr>
          <p:cNvSpPr txBox="1"/>
          <p:nvPr/>
        </p:nvSpPr>
        <p:spPr>
          <a:xfrm>
            <a:off x="184588" y="1693370"/>
            <a:ext cx="4837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//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Elasticsearch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gönderilecek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query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nin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oluşturmamız gerekir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SearchRequest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ile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D578207-1EBF-45B3-AEB7-A53876902711}"/>
              </a:ext>
            </a:extLst>
          </p:cNvPr>
          <p:cNvSpPr txBox="1"/>
          <p:nvPr/>
        </p:nvSpPr>
        <p:spPr>
          <a:xfrm>
            <a:off x="184588" y="2861267"/>
            <a:ext cx="45421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Sorgu-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query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nin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elasticsearch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gönderilmesi için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nesnesini kullanacağız</a:t>
            </a:r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2EABDCA-7B61-4D05-BB57-EE8C0EC80B32}"/>
              </a:ext>
            </a:extLst>
          </p:cNvPr>
          <p:cNvSpPr txBox="1"/>
          <p:nvPr/>
        </p:nvSpPr>
        <p:spPr>
          <a:xfrm>
            <a:off x="184588" y="3936831"/>
            <a:ext cx="43874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Sorgu-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query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nin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elasticsearch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gönderilmesi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client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nesnesinin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search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metodunu kullanacağız.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8BC0EB9-4882-49FF-9100-FE1BBB9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37C6A3-0B17-4D46-A168-BC390D365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890" y="868033"/>
            <a:ext cx="5425781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Sonuçların geri gönderilmesi için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Ve console a yazdırılması için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SearchHits hits = response.getHits()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SearchHit[] hitsDetail = hits.getHits()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for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hitsDetail.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String responseDetail = hitsDetail[i].getSourceAsString()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.println(responseDetail)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EB6EEDD-ED62-4F79-839C-D6324FDEDA96}"/>
              </a:ext>
            </a:extLst>
          </p:cNvPr>
          <p:cNvSpPr txBox="1"/>
          <p:nvPr/>
        </p:nvSpPr>
        <p:spPr>
          <a:xfrm>
            <a:off x="281354" y="1012874"/>
            <a:ext cx="5261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Sonuçların es den geri gönderilmesi ve almak için</a:t>
            </a:r>
          </a:p>
          <a:p>
            <a:r>
              <a:rPr lang="tr-TR" dirty="0"/>
              <a:t>ayrıca </a:t>
            </a:r>
            <a:r>
              <a:rPr lang="tr-TR" dirty="0" err="1"/>
              <a:t>console</a:t>
            </a:r>
            <a:r>
              <a:rPr lang="tr-TR" dirty="0"/>
              <a:t> a yazdırmak için AutoCompleteServiceImp.java sınıfındaki </a:t>
            </a:r>
            <a:r>
              <a:rPr lang="tr-TR" dirty="0" err="1"/>
              <a:t>search</a:t>
            </a:r>
            <a:r>
              <a:rPr lang="tr-TR" dirty="0"/>
              <a:t>() metoduna buradaki kodları ekledik.</a:t>
            </a:r>
          </a:p>
        </p:txBody>
      </p:sp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3B3C039-76B7-4F37-BAFF-C001C220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31A1737-3754-41C2-B4C9-3FD637941508}"/>
              </a:ext>
            </a:extLst>
          </p:cNvPr>
          <p:cNvSpPr txBox="1"/>
          <p:nvPr/>
        </p:nvSpPr>
        <p:spPr>
          <a:xfrm>
            <a:off x="239151" y="492369"/>
            <a:ext cx="58568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Geri gelen arama sonuçlarını </a:t>
            </a:r>
            <a:r>
              <a:rPr lang="tr-TR" dirty="0" err="1"/>
              <a:t>front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kısmı için modellemesini </a:t>
            </a:r>
            <a:r>
              <a:rPr lang="tr-TR" dirty="0" err="1"/>
              <a:t>yapacağız.Bunun</a:t>
            </a:r>
            <a:r>
              <a:rPr lang="tr-TR" dirty="0"/>
              <a:t> için iki tane model sınıfı oluşturduk. </a:t>
            </a:r>
          </a:p>
          <a:p>
            <a:endParaRPr lang="tr-TR" dirty="0"/>
          </a:p>
          <a:p>
            <a:r>
              <a:rPr lang="tr-TR" dirty="0" err="1"/>
              <a:t>AutoCompleteResponse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Gelen verileri </a:t>
            </a:r>
            <a:r>
              <a:rPr lang="tr-TR" dirty="0" err="1">
                <a:sym typeface="Wingdings" panose="05000000000000000000" pitchFamily="2" charset="2"/>
              </a:rPr>
              <a:t>Array</a:t>
            </a:r>
            <a:r>
              <a:rPr lang="tr-TR" dirty="0">
                <a:sym typeface="Wingdings" panose="05000000000000000000" pitchFamily="2" charset="2"/>
              </a:rPr>
              <a:t> şeklinde tutmak için</a:t>
            </a:r>
          </a:p>
          <a:p>
            <a:r>
              <a:rPr lang="tr-TR" dirty="0" err="1">
                <a:sym typeface="Wingdings" panose="05000000000000000000" pitchFamily="2" charset="2"/>
              </a:rPr>
              <a:t>AutoCompteteDetail</a:t>
            </a:r>
            <a:r>
              <a:rPr lang="tr-TR" dirty="0">
                <a:sym typeface="Wingdings" panose="05000000000000000000" pitchFamily="2" charset="2"/>
              </a:rPr>
              <a:t>  Verinin detayları için</a:t>
            </a:r>
            <a:endParaRPr lang="tr-TR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D6D388-82BE-4D13-9BBA-6F4F15086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145" y="2714325"/>
            <a:ext cx="4784708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Geri gönderilecek veriler yani arama sonuçları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Array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şekllinde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tutmak için kullanacağımız model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AutoCompleteResponse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AutoCompleteDetail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AutoCompleteResponse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AutoCompleteDetail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AutoCompleteDetail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data)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636F8F2-22BB-41B1-B18E-178D6CCDB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201" y="1298553"/>
            <a:ext cx="3667799" cy="54476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AutoCompleteDetail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AutoCompleteDetail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AutoCompleteDetail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brand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title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87B442-B13A-4843-B99C-CCD8DD1A1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6050" y="2364292"/>
            <a:ext cx="402116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com.google.code.gson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2.8.0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68097FF-E2C1-452A-A515-1D54C7D4317F}"/>
              </a:ext>
            </a:extLst>
          </p:cNvPr>
          <p:cNvSpPr txBox="1"/>
          <p:nvPr/>
        </p:nvSpPr>
        <p:spPr>
          <a:xfrm>
            <a:off x="520505" y="2672862"/>
            <a:ext cx="449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JSON dönüşümleri için kullanılacak kütüphane</a:t>
            </a:r>
          </a:p>
        </p:txBody>
      </p:sp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E5CF0D-2C2A-4434-A67A-7BF0D0791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3022" y="808043"/>
            <a:ext cx="8007641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@Service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AutoCompleteServiceImp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AutoCompleteService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@PostConstruct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…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…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hitsDetail.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AutoCompleteDetail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.fromJson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responseDetail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AutoCompleteDetail.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"-"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AF38388-3815-44B2-BE26-E9E1D14EAFF8}"/>
              </a:ext>
            </a:extLst>
          </p:cNvPr>
          <p:cNvSpPr txBox="1"/>
          <p:nvPr/>
        </p:nvSpPr>
        <p:spPr>
          <a:xfrm>
            <a:off x="295422" y="1195754"/>
            <a:ext cx="31792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Gelen </a:t>
            </a:r>
            <a:r>
              <a:rPr lang="tr-TR" dirty="0" err="1"/>
              <a:t>brand</a:t>
            </a:r>
            <a:r>
              <a:rPr lang="tr-TR" dirty="0"/>
              <a:t> ve </a:t>
            </a:r>
            <a:r>
              <a:rPr lang="tr-TR" dirty="0" err="1"/>
              <a:t>title</a:t>
            </a:r>
            <a:r>
              <a:rPr lang="tr-TR" dirty="0"/>
              <a:t> verilerini</a:t>
            </a:r>
          </a:p>
          <a:p>
            <a:r>
              <a:rPr lang="tr-TR" dirty="0" err="1"/>
              <a:t>AutoCompleteDetail</a:t>
            </a:r>
            <a:r>
              <a:rPr lang="tr-TR" dirty="0"/>
              <a:t> sınıf yapısına getirdik.</a:t>
            </a:r>
          </a:p>
          <a:p>
            <a:endParaRPr lang="tr-TR" dirty="0"/>
          </a:p>
          <a:p>
            <a:r>
              <a:rPr lang="tr-TR" dirty="0"/>
              <a:t>Burada </a:t>
            </a:r>
            <a:r>
              <a:rPr lang="tr-TR" dirty="0" err="1"/>
              <a:t>json</a:t>
            </a:r>
            <a:r>
              <a:rPr lang="tr-TR" dirty="0"/>
              <a:t> verisinden sınıfa dönüştürdük.</a:t>
            </a:r>
          </a:p>
          <a:p>
            <a:endParaRPr lang="tr-TR" dirty="0"/>
          </a:p>
          <a:p>
            <a:r>
              <a:rPr lang="tr-TR" dirty="0"/>
              <a:t>Sonrasında da bu verileri</a:t>
            </a:r>
          </a:p>
          <a:p>
            <a:r>
              <a:rPr lang="tr-TR" dirty="0" err="1"/>
              <a:t>Array</a:t>
            </a:r>
            <a:r>
              <a:rPr lang="tr-TR" dirty="0"/>
              <a:t> yapısına getireceğiz.</a:t>
            </a:r>
          </a:p>
        </p:txBody>
      </p:sp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7F48C1E-28F7-4DEB-AD60-80E121EB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BB64950-060D-49BC-A0D7-2500BAC59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6C18A61-A877-48AD-8883-10E5C0BC9FD4}"/>
              </a:ext>
            </a:extLst>
          </p:cNvPr>
          <p:cNvSpPr txBox="1"/>
          <p:nvPr/>
        </p:nvSpPr>
        <p:spPr>
          <a:xfrm>
            <a:off x="211015" y="393895"/>
            <a:ext cx="1190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Gelen verileri </a:t>
            </a:r>
            <a:r>
              <a:rPr lang="tr-TR" dirty="0" err="1"/>
              <a:t>Array</a:t>
            </a:r>
            <a:r>
              <a:rPr lang="tr-TR" dirty="0"/>
              <a:t> olarak tutmak için  yani </a:t>
            </a:r>
            <a:r>
              <a:rPr lang="tr-TR" dirty="0" err="1"/>
              <a:t>AutoCompleteResponse</a:t>
            </a:r>
            <a:r>
              <a:rPr lang="tr-TR" dirty="0"/>
              <a:t> nesnesine dönüştürmek için aşağıdaki değişiklikler yapıldı.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1B8D33-FA0D-493D-B344-4DCB3AAEE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776" y="794934"/>
            <a:ext cx="6173613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AutoCompleteResponse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System.out.println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term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AutoCompleteDetail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data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60FE180-C959-498C-9091-4C713E5C8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4767" y="2063858"/>
            <a:ext cx="4644092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hitsDetail.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…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data.add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Geri dönüş tiplerini de aşağıdaki sınıf olacak şekilde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değiştirmemiz gerekir.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AutoCompleteResponse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(data)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A31D52E-81BD-4B25-BB1C-B0DBA16610DC}"/>
              </a:ext>
            </a:extLst>
          </p:cNvPr>
          <p:cNvSpPr txBox="1"/>
          <p:nvPr/>
        </p:nvSpPr>
        <p:spPr>
          <a:xfrm>
            <a:off x="464234" y="2679411"/>
            <a:ext cx="3639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Gelen veri </a:t>
            </a:r>
            <a:r>
              <a:rPr lang="tr-TR" dirty="0" err="1"/>
              <a:t>AutoCompleteRespnse</a:t>
            </a:r>
            <a:endParaRPr lang="tr-TR" dirty="0"/>
          </a:p>
          <a:p>
            <a:r>
              <a:rPr lang="tr-TR" dirty="0"/>
              <a:t>nesnesi yapısına dönüştürüldüğü için</a:t>
            </a:r>
          </a:p>
          <a:p>
            <a:r>
              <a:rPr lang="tr-TR" dirty="0"/>
              <a:t>String türündeki geri dönüş tiplerini</a:t>
            </a:r>
          </a:p>
          <a:p>
            <a:r>
              <a:rPr lang="tr-TR" dirty="0"/>
              <a:t>sınıf ile değiştirmemiz gerekir.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6126B9-5D14-4E50-AE2C-D0117FF83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234" y="4321834"/>
            <a:ext cx="6173613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AutoCompleteResponse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term)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 {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0B84355-35C8-4B5F-AEE9-94F905D2B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234" y="4810094"/>
            <a:ext cx="5755230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AutoCompleteService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AutoCompleteResponse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term)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A0A833C-F176-444A-BAD7-E1179A502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234" y="5542689"/>
            <a:ext cx="8250335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AutoCompleteResponse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autoComplete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@RequestParam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term)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System.out.println(term);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AutoCompleteResponse response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autoCompleteService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.search(term)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7442B7-CC8C-4670-8B74-E379D022E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C966A50-7886-4F16-9B58-8522AE99CA68}"/>
              </a:ext>
            </a:extLst>
          </p:cNvPr>
          <p:cNvSpPr txBox="1"/>
          <p:nvPr/>
        </p:nvSpPr>
        <p:spPr>
          <a:xfrm>
            <a:off x="6443004" y="3305908"/>
            <a:ext cx="5387926" cy="175432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Uygulamayı çalıştırınca aşağıdaki gibi arama sonuçları</a:t>
            </a:r>
          </a:p>
          <a:p>
            <a:r>
              <a:rPr lang="tr-TR" dirty="0" err="1"/>
              <a:t>frontend</a:t>
            </a:r>
            <a:r>
              <a:rPr lang="tr-TR" dirty="0"/>
              <a:t> sitesine geri döndürülecektir.</a:t>
            </a:r>
          </a:p>
          <a:p>
            <a:endParaRPr lang="tr-TR" dirty="0"/>
          </a:p>
          <a:p>
            <a:r>
              <a:rPr lang="tr-TR" dirty="0"/>
              <a:t>Burada geri gönderilen veri </a:t>
            </a:r>
            <a:r>
              <a:rPr lang="tr-TR" dirty="0" err="1"/>
              <a:t>AutoCompleteResponse</a:t>
            </a:r>
            <a:endParaRPr lang="tr-TR" dirty="0"/>
          </a:p>
          <a:p>
            <a:r>
              <a:rPr lang="tr-TR" dirty="0"/>
              <a:t>nesnesi tipindedir. Otomatik olarak JSON a dönüştürülmektedir.</a:t>
            </a:r>
          </a:p>
        </p:txBody>
      </p:sp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080DB9E-BB8C-4B8F-B323-6052EEB9A2CE}"/>
              </a:ext>
            </a:extLst>
          </p:cNvPr>
          <p:cNvSpPr txBox="1"/>
          <p:nvPr/>
        </p:nvSpPr>
        <p:spPr>
          <a:xfrm>
            <a:off x="239151" y="492370"/>
            <a:ext cx="3317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Gelen veri sayısını ayarlamak için;</a:t>
            </a:r>
          </a:p>
          <a:p>
            <a:endParaRPr lang="tr-TR" dirty="0"/>
          </a:p>
          <a:p>
            <a:r>
              <a:rPr lang="tr-TR" dirty="0"/>
              <a:t>Üç tane gelmesi için;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E882C54-AE56-4C67-89B3-431DBA5C8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" y="1656416"/>
            <a:ext cx="4485843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AutoCompleteDetail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data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.from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CFC5E50-C768-4731-A273-9C1CCF0FC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51" y="1415700"/>
            <a:ext cx="5566676" cy="504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C90EE42-5530-4102-B950-C3961EE99237}"/>
              </a:ext>
            </a:extLst>
          </p:cNvPr>
          <p:cNvSpPr txBox="1"/>
          <p:nvPr/>
        </p:nvSpPr>
        <p:spPr>
          <a:xfrm>
            <a:off x="464234" y="759655"/>
            <a:ext cx="1010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Arama yapılırken aranan kelimede yanlış yazılabilecek harf sayısı belirlemek için sorgu aşağıdaki gibi yazılır.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D4C0546-B516-4A58-8069-4D9512FB0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68" y="1227798"/>
            <a:ext cx="8497263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Elasticsearch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gönderilecek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query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nin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oluşturulması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builder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.query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QueryBuilders.</a:t>
            </a:r>
            <a:r>
              <a:rPr kumimoji="0" lang="tr-TR" altLang="tr-TR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matchQuery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ES_AUTOCOMPLETE_FIELD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term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fuzziness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5D0BB91-CBBD-43BA-B63B-00B4EFB8D999}"/>
              </a:ext>
            </a:extLst>
          </p:cNvPr>
          <p:cNvSpPr txBox="1"/>
          <p:nvPr/>
        </p:nvSpPr>
        <p:spPr>
          <a:xfrm>
            <a:off x="464234" y="2560320"/>
            <a:ext cx="559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Elasticsearch</a:t>
            </a:r>
            <a:r>
              <a:rPr lang="tr-TR" dirty="0"/>
              <a:t> </a:t>
            </a:r>
            <a:r>
              <a:rPr lang="tr-TR" dirty="0" err="1"/>
              <a:t>query</a:t>
            </a:r>
            <a:r>
              <a:rPr lang="tr-TR" dirty="0"/>
              <a:t> sinde </a:t>
            </a:r>
            <a:r>
              <a:rPr lang="tr-TR" dirty="0" err="1"/>
              <a:t>fuzziness</a:t>
            </a:r>
            <a:r>
              <a:rPr lang="tr-TR" dirty="0"/>
              <a:t> aşağıdaki gibi kullanılır.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63AD44E-FE78-47BB-9382-D401C920D3C8}"/>
              </a:ext>
            </a:extLst>
          </p:cNvPr>
          <p:cNvSpPr txBox="1"/>
          <p:nvPr/>
        </p:nvSpPr>
        <p:spPr>
          <a:xfrm>
            <a:off x="3046827" y="3305462"/>
            <a:ext cx="6098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Iphane</a:t>
            </a:r>
            <a:r>
              <a:rPr lang="tr-T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"fuzziness"</a:t>
            </a:r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tr-T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tr-T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62B8C85-5000-4ACC-A667-A28C19B5546A}"/>
              </a:ext>
            </a:extLst>
          </p:cNvPr>
          <p:cNvSpPr txBox="1"/>
          <p:nvPr/>
        </p:nvSpPr>
        <p:spPr>
          <a:xfrm>
            <a:off x="422031" y="548640"/>
            <a:ext cx="11535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Front-</a:t>
            </a:r>
            <a:r>
              <a:rPr lang="tr-TR" dirty="0" err="1"/>
              <a:t>end</a:t>
            </a:r>
            <a:r>
              <a:rPr lang="tr-TR" dirty="0"/>
              <a:t> olarak kullanılan proje </a:t>
            </a:r>
            <a:r>
              <a:rPr lang="tr-TR" dirty="0" err="1"/>
              <a:t>autocomplete-frontend</a:t>
            </a:r>
            <a:r>
              <a:rPr lang="tr-TR" dirty="0"/>
              <a:t> projesini kullanacağız.</a:t>
            </a:r>
          </a:p>
          <a:p>
            <a:endParaRPr lang="tr-TR" dirty="0"/>
          </a:p>
          <a:p>
            <a:r>
              <a:rPr lang="tr-TR" dirty="0"/>
              <a:t>Siteyi çalıştırmak için </a:t>
            </a:r>
            <a:r>
              <a:rPr lang="tr-TR" dirty="0" err="1"/>
              <a:t>npm-install</a:t>
            </a:r>
            <a:r>
              <a:rPr lang="tr-TR" dirty="0"/>
              <a:t>; sonrasında da </a:t>
            </a:r>
            <a:r>
              <a:rPr lang="tr-TR" dirty="0" err="1"/>
              <a:t>npm</a:t>
            </a:r>
            <a:r>
              <a:rPr lang="tr-TR" dirty="0"/>
              <a:t> start komutlarını sitenin kök klasöründe </a:t>
            </a:r>
            <a:r>
              <a:rPr lang="tr-TR" dirty="0" err="1"/>
              <a:t>cmd</a:t>
            </a:r>
            <a:r>
              <a:rPr lang="tr-TR" dirty="0"/>
              <a:t> satırından yazılması gerekir. </a:t>
            </a:r>
            <a:r>
              <a:rPr lang="tr-TR" dirty="0" err="1"/>
              <a:t>axios</a:t>
            </a:r>
            <a:r>
              <a:rPr lang="tr-TR" dirty="0"/>
              <a:t> hatası gelirse </a:t>
            </a:r>
            <a:r>
              <a:rPr lang="tr-TR" b="0" i="0" dirty="0" err="1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tr-TR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i="0" dirty="0" err="1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lang="tr-TR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i="0" dirty="0" err="1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tr-TR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 –</a:t>
            </a:r>
            <a:r>
              <a:rPr lang="tr-TR" b="0" i="0" dirty="0" err="1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tr-TR" b="0" i="0" dirty="0"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 komutunu çalıştırmak gerekir.</a:t>
            </a:r>
          </a:p>
          <a:p>
            <a:r>
              <a:rPr lang="tr-TR" dirty="0"/>
              <a:t>Site </a:t>
            </a:r>
            <a:r>
              <a:rPr lang="tr-TR" dirty="0">
                <a:hlinkClick r:id="rId2"/>
              </a:rPr>
              <a:t>http://localhost:3000/</a:t>
            </a:r>
            <a:r>
              <a:rPr lang="tr-TR" dirty="0"/>
              <a:t> adresinden ayağa kalkacaktır.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06C12E61-746B-493A-805A-A0B27B03C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06" y="2142596"/>
            <a:ext cx="6134956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451BBC4-7C38-492E-B22F-6E449491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452D407-0472-45C4-97F1-FB282D036D8C}"/>
              </a:ext>
            </a:extLst>
          </p:cNvPr>
          <p:cNvSpPr txBox="1"/>
          <p:nvPr/>
        </p:nvSpPr>
        <p:spPr>
          <a:xfrm>
            <a:off x="337625" y="407963"/>
            <a:ext cx="7498784" cy="1754326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Sonraki adımda API </a:t>
            </a:r>
            <a:r>
              <a:rPr lang="tr-TR" dirty="0" err="1"/>
              <a:t>yi</a:t>
            </a:r>
            <a:r>
              <a:rPr lang="tr-TR" dirty="0"/>
              <a:t> application.java sınıfını </a:t>
            </a:r>
            <a:r>
              <a:rPr lang="tr-TR" dirty="0" err="1"/>
              <a:t>run</a:t>
            </a:r>
            <a:r>
              <a:rPr lang="tr-TR" dirty="0"/>
              <a:t> ederek çalıştırmamız gerekir.</a:t>
            </a:r>
          </a:p>
          <a:p>
            <a:endParaRPr lang="tr-TR" dirty="0"/>
          </a:p>
          <a:p>
            <a:r>
              <a:rPr lang="tr-TR" dirty="0"/>
              <a:t>Sitede arama yapınca </a:t>
            </a:r>
            <a:r>
              <a:rPr lang="tr-TR" dirty="0" err="1"/>
              <a:t>autocomplete</a:t>
            </a:r>
            <a:r>
              <a:rPr lang="tr-TR" dirty="0"/>
              <a:t> çalışacaktır.</a:t>
            </a:r>
          </a:p>
          <a:p>
            <a:endParaRPr lang="tr-TR" dirty="0"/>
          </a:p>
          <a:p>
            <a:r>
              <a:rPr lang="tr-TR" dirty="0"/>
              <a:t>Front </a:t>
            </a:r>
            <a:r>
              <a:rPr lang="tr-TR" dirty="0" err="1"/>
              <a:t>end</a:t>
            </a:r>
            <a:r>
              <a:rPr lang="tr-TR" dirty="0"/>
              <a:t> sitesinde sonuçların alınması ve listelenmesinde sorun oluştu fakat</a:t>
            </a:r>
          </a:p>
          <a:p>
            <a:r>
              <a:rPr lang="tr-TR" dirty="0" err="1"/>
              <a:t>api</a:t>
            </a:r>
            <a:r>
              <a:rPr lang="tr-TR" dirty="0"/>
              <a:t> uygulamasında başarılı bir şekilde konsola yazıldı.</a:t>
            </a:r>
          </a:p>
        </p:txBody>
      </p:sp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8EE4DC0-BDE9-41B4-8D00-5A6E2286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A826774-2B40-4405-8C34-D7336E0BD00D}"/>
              </a:ext>
            </a:extLst>
          </p:cNvPr>
          <p:cNvSpPr txBox="1"/>
          <p:nvPr/>
        </p:nvSpPr>
        <p:spPr>
          <a:xfrm>
            <a:off x="3185651" y="4011561"/>
            <a:ext cx="112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min</a:t>
            </a:r>
            <a:r>
              <a:rPr lang="tr-TR" dirty="0">
                <a:solidFill>
                  <a:srgbClr val="FF0000"/>
                </a:solidFill>
              </a:rPr>
              <a:t> 3</a:t>
            </a:r>
          </a:p>
          <a:p>
            <a:r>
              <a:rPr lang="tr-TR" dirty="0" err="1">
                <a:solidFill>
                  <a:srgbClr val="FF0000"/>
                </a:solidFill>
              </a:rPr>
              <a:t>max</a:t>
            </a:r>
            <a:r>
              <a:rPr lang="tr-TR" dirty="0">
                <a:solidFill>
                  <a:srgbClr val="FF0000"/>
                </a:solidFill>
              </a:rPr>
              <a:t> 5 için</a:t>
            </a:r>
          </a:p>
        </p:txBody>
      </p:sp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E4654C7-A37F-4364-8E20-AC5F8CFD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B81545D-6070-4247-AEB7-0A570C8D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2B88D19-86C5-4058-B73D-4DC1F5B6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BED2056-D5CA-4B28-896E-B76A9550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6263</Words>
  <Application>Microsoft Office PowerPoint</Application>
  <PresentationFormat>Geniş ekran</PresentationFormat>
  <Paragraphs>392</Paragraphs>
  <Slides>45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JetBrains Mono</vt:lpstr>
      <vt:lpstr>OpenSans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48</cp:revision>
  <dcterms:created xsi:type="dcterms:W3CDTF">2020-08-31T17:42:26Z</dcterms:created>
  <dcterms:modified xsi:type="dcterms:W3CDTF">2020-12-15T02:03:42Z</dcterms:modified>
</cp:coreProperties>
</file>